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67" r:id="rId6"/>
    <p:sldId id="272" r:id="rId7"/>
    <p:sldId id="263" r:id="rId8"/>
    <p:sldId id="264" r:id="rId9"/>
    <p:sldId id="268" r:id="rId10"/>
    <p:sldId id="269" r:id="rId11"/>
    <p:sldId id="265" r:id="rId12"/>
    <p:sldId id="270" r:id="rId13"/>
    <p:sldId id="27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619F6D-B9F9-4C4C-8796-339857C9E6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D7352F-56A6-445B-8EFA-40B581F21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467618-695A-4A34-B598-FF3780A2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5EF34-30E7-444D-AEEB-039B7EA30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1034B3-FA0A-495E-8AB6-0FC43F853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709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FDE4F5-03C2-42A8-B845-6D764EF15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889097-9515-4007-89B1-3C5D8AF051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63A824-854F-42C6-95C1-913FF6333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C47D7D-9841-4AC8-B130-4A7E5B57C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8D7263-9B84-4542-A2C3-74995B30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329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BDC3D90-6B5A-40E4-B4A0-F72810EC32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7297EA-CE3E-4454-8B68-3A5CD649E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1F6CB7-C592-4513-B624-786C7C9D3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F0AD98-5AD6-4A5C-A161-0CD16EFDE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5C364F-6351-4907-B4DB-678FC8D5D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260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65CAE5-E291-437B-87AE-7CE09C084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A6CB59-31BA-487E-8F73-C1232D761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D919D0-60DD-4DF7-8374-F95A69E2F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E383C6-5092-4FA0-9940-130A0C155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3A8E9F-2910-4E42-94A7-03E89B509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032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607D1D-5284-4DEB-A478-AE12D3F20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467218-176F-4C40-9890-EBE6DABB2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63B064-75CD-4028-B2DC-14A885C4E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0BB554-68E6-4CCB-A812-92D3ABFAF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BD5A81-8027-4CE9-8F70-C2C156A6B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278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B992C5-7BC4-4D16-BC7C-372DE0E75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E763CC-89B3-4BAF-93AC-7118329B5B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5C49CC-B93D-41B1-921C-C176133B4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9E9D3D-F5F9-416E-9323-B5BF45427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771472-D933-4880-8E1B-F1ABB5917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4B0870-9731-4712-9A5F-1817758DB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484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DFD862-1DB8-4FB8-9D77-FD98ABF1F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120D0C-0785-432A-8362-86C369B43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E3170D-4442-4BE0-A1F2-6967C920B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63EE446-CDCC-4C87-B8C9-1558C5C90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E499D11-4F0A-4D39-8403-19C0E79499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60C32E6-139F-4171-BDFE-E917FFB53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97A1140-12D0-4C05-BE3B-9CA9D0321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4A0D53-F1E2-4F09-9BD7-87F005230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804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6EE557-F2BC-4C6B-B01B-25D45E787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672B6E-A256-473E-9CAB-FA65C1D98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0747F38-D623-442C-B785-1645588C2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36271D3-60AE-4D17-AA02-91D4E0675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896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3A52DDA-7B6E-42C2-9B00-FE9FF0B8E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E7B614-10F9-4A67-AFF3-E3B88AA04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323361-A98D-4E4A-90C9-75DB9841B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4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3AD201-3DF6-4770-BAA7-1152A9645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58BA4E-2A3E-42D6-9E7C-03F1D3130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BF7C80-F237-44F8-9B72-032549A0A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B14EC4-D2A0-4892-8633-26871A422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B0A71B-57ED-4461-BF36-2CEF434DE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990AA0-C0AF-4F6B-B1B0-20933EC97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629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F35DCC-50A1-44EC-BA81-007DADF5C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922378D-A8B7-4023-8789-6869759EB2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61CF14-7FAE-4086-9B70-B96BBD3699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02B766-9130-41EF-BA70-3A90C412C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5B1840-74DD-4BDE-8BF2-7F3C4E241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C69B6C-6B09-4FC1-BB8A-D889E062B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780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75E98E2-3C2F-4DC4-9D08-25479A2FF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7042F0-69CD-4AFC-A367-249227C4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E34275-2A39-4C92-A614-11FC0B75B7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E3951-0640-4709-9F40-A23F51DB0C20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48A5BD-5343-4E7B-A5EA-5F03C687BA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F514B3-F4DE-4B80-963B-E1E50C8F9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95F85-210F-41E0-A0E2-6AA34ABBC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935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사진, 어두운, 방, 앉아있는이(가) 표시된 사진&#10;&#10;자동 생성된 설명">
            <a:extLst>
              <a:ext uri="{FF2B5EF4-FFF2-40B4-BE49-F238E27FC236}">
                <a16:creationId xmlns:a16="http://schemas.microsoft.com/office/drawing/2014/main" id="{F8E73F92-C045-4A25-B8AC-23A4BEA40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6"/>
            <a:ext cx="12192000" cy="6858000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4575169E-8D6C-4A34-87A1-0424EE10ABB3}"/>
              </a:ext>
            </a:extLst>
          </p:cNvPr>
          <p:cNvSpPr txBox="1">
            <a:spLocks/>
          </p:cNvSpPr>
          <p:nvPr/>
        </p:nvSpPr>
        <p:spPr>
          <a:xfrm>
            <a:off x="1524000" y="278174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600" dirty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Stealthy steal</a:t>
            </a: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801CBBF7-CD1B-43CD-BA07-7EFA6BB034EC}"/>
              </a:ext>
            </a:extLst>
          </p:cNvPr>
          <p:cNvSpPr txBox="1">
            <a:spLocks/>
          </p:cNvSpPr>
          <p:nvPr/>
        </p:nvSpPr>
        <p:spPr>
          <a:xfrm>
            <a:off x="5420845" y="5192852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2016180056 </a:t>
            </a:r>
            <a:r>
              <a:rPr lang="ko-KR" altLang="en-US" dirty="0" err="1">
                <a:solidFill>
                  <a:schemeClr val="bg1">
                    <a:lumMod val="75000"/>
                  </a:schemeClr>
                </a:solidFill>
              </a:rPr>
              <a:t>정태주</a:t>
            </a:r>
            <a:endParaRPr lang="en-US" altLang="ko-KR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2018184037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최주은</a:t>
            </a:r>
          </a:p>
        </p:txBody>
      </p:sp>
    </p:spTree>
    <p:extLst>
      <p:ext uri="{BB962C8B-B14F-4D97-AF65-F5344CB8AC3E}">
        <p14:creationId xmlns:p14="http://schemas.microsoft.com/office/powerpoint/2010/main" val="2481148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7106996" y="6273800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865750" y="733374"/>
            <a:ext cx="4110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>
                <a:latin typeface="HY견고딕" panose="02030600000101010101" pitchFamily="18" charset="-127"/>
                <a:ea typeface="HY견고딕" panose="02030600000101010101" pitchFamily="18" charset="-127"/>
              </a:rPr>
              <a:t>아이템</a:t>
            </a:r>
            <a:endParaRPr lang="ko-KR" altLang="en-US" sz="1600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4A19C1E-2A3D-4CCF-8E49-D21D2166D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5579" y="1423503"/>
            <a:ext cx="4420171" cy="116206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724DA78-955D-42DE-A5A1-2FFFDB4AC385}"/>
              </a:ext>
            </a:extLst>
          </p:cNvPr>
          <p:cNvSpPr txBox="1"/>
          <p:nvPr/>
        </p:nvSpPr>
        <p:spPr>
          <a:xfrm>
            <a:off x="1905862" y="5718462"/>
            <a:ext cx="7207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보물을 얻고</a:t>
            </a:r>
            <a:r>
              <a:rPr lang="en-US" altLang="ko-KR" dirty="0"/>
              <a:t>, </a:t>
            </a:r>
            <a:r>
              <a:rPr lang="ko-KR" altLang="en-US" dirty="0"/>
              <a:t>시작위치에 다시 돌아오면 승리</a:t>
            </a:r>
            <a:r>
              <a:rPr lang="en-US" altLang="ko-KR" dirty="0"/>
              <a:t>!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6B35F5D-11D5-4FD8-BF50-55454A898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913" y="1496775"/>
            <a:ext cx="6019648" cy="397798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C83C035-EDB9-403A-A597-2FC2DD9D3B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20" y="3073901"/>
            <a:ext cx="5277474" cy="23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43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8218618" y="6285488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336833" y="752901"/>
            <a:ext cx="30321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>
                <a:latin typeface="HY견고딕" panose="02030600000101010101" pitchFamily="18" charset="-127"/>
                <a:ea typeface="HY견고딕" panose="02030600000101010101" pitchFamily="18" charset="-127"/>
              </a:rPr>
              <a:t>활용 기술</a:t>
            </a:r>
            <a:r>
              <a:rPr lang="ko-KR" altLang="en-US" sz="1600"/>
              <a:t> </a:t>
            </a:r>
            <a:endParaRPr lang="ko-KR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C4FD3-A3F3-4975-9EC0-62CA345AD584}"/>
              </a:ext>
            </a:extLst>
          </p:cNvPr>
          <p:cNvSpPr txBox="1"/>
          <p:nvPr/>
        </p:nvSpPr>
        <p:spPr>
          <a:xfrm>
            <a:off x="3838793" y="1576507"/>
            <a:ext cx="421801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002060"/>
                </a:solidFill>
              </a:rPr>
              <a:t>AI</a:t>
            </a:r>
          </a:p>
          <a:p>
            <a:pPr algn="ctr"/>
            <a:endParaRPr lang="en-US" altLang="ko-KR" sz="3200" b="1" dirty="0"/>
          </a:p>
          <a:p>
            <a:pPr lvl="1"/>
            <a:r>
              <a:rPr lang="ko-KR" altLang="en-US" sz="2800" dirty="0"/>
              <a:t>    캐릭터 시야 </a:t>
            </a:r>
            <a:endParaRPr lang="en-US" altLang="ko-KR" sz="2800" dirty="0"/>
          </a:p>
          <a:p>
            <a:pPr lvl="1"/>
            <a:r>
              <a:rPr lang="ko-KR" altLang="en-US" sz="2800" dirty="0"/>
              <a:t>   플레이어 추적</a:t>
            </a:r>
            <a:endParaRPr lang="en-US" altLang="ko-KR" sz="2800" dirty="0"/>
          </a:p>
          <a:p>
            <a:endParaRPr lang="en-US" altLang="ko-KR" sz="3200" dirty="0"/>
          </a:p>
          <a:p>
            <a:pPr algn="ctr"/>
            <a:r>
              <a:rPr lang="en-US" altLang="ko-KR" sz="3200" b="1" dirty="0">
                <a:solidFill>
                  <a:srgbClr val="002060"/>
                </a:solidFill>
              </a:rPr>
              <a:t>UI</a:t>
            </a:r>
          </a:p>
          <a:p>
            <a:pPr algn="ctr"/>
            <a:endParaRPr lang="en-US" altLang="ko-KR" sz="2000" b="1" dirty="0"/>
          </a:p>
          <a:p>
            <a:pPr lvl="1"/>
            <a:r>
              <a:rPr lang="ko-KR" altLang="en-US" sz="2800" dirty="0"/>
              <a:t>        </a:t>
            </a:r>
            <a:r>
              <a:rPr lang="ko-KR" altLang="en-US" sz="2400" dirty="0"/>
              <a:t>체력 바</a:t>
            </a:r>
            <a:endParaRPr lang="en-US" altLang="ko-KR" sz="2400" dirty="0"/>
          </a:p>
          <a:p>
            <a:pPr lvl="1"/>
            <a:r>
              <a:rPr lang="ko-KR" altLang="en-US" sz="2400" dirty="0"/>
              <a:t>         경보 바</a:t>
            </a:r>
            <a:endParaRPr lang="en-US" altLang="ko-KR" sz="2400" dirty="0"/>
          </a:p>
          <a:p>
            <a:pPr lvl="1"/>
            <a:r>
              <a:rPr lang="ko-KR" altLang="en-US" sz="2400" dirty="0"/>
              <a:t>    기타 아이템 표시</a:t>
            </a:r>
            <a:endParaRPr lang="en-US" altLang="ko-KR" sz="2400" dirty="0"/>
          </a:p>
          <a:p>
            <a:pPr lvl="1"/>
            <a:r>
              <a:rPr lang="ko-KR" altLang="en-US" sz="2400" dirty="0"/>
              <a:t>      미니 맵 표시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731793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7106996" y="6273800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040997" y="713672"/>
            <a:ext cx="4110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사용한 </a:t>
            </a:r>
            <a:r>
              <a:rPr lang="ko-KR" altLang="en-US" sz="48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에셋</a:t>
            </a:r>
            <a:endParaRPr lang="ko-KR" alt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24DA78-955D-42DE-A5A1-2FFFDB4AC385}"/>
              </a:ext>
            </a:extLst>
          </p:cNvPr>
          <p:cNvSpPr txBox="1"/>
          <p:nvPr/>
        </p:nvSpPr>
        <p:spPr>
          <a:xfrm>
            <a:off x="2492405" y="1947079"/>
            <a:ext cx="7207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https://assetstore.unity.com/packages/2d/textures-materials/floors/20-man-made-ground-materials-12835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8A244E-A3E1-4218-A8F5-76014671037D}"/>
              </a:ext>
            </a:extLst>
          </p:cNvPr>
          <p:cNvSpPr txBox="1"/>
          <p:nvPr/>
        </p:nvSpPr>
        <p:spPr>
          <a:xfrm>
            <a:off x="2492403" y="2926456"/>
            <a:ext cx="7207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https://assetstore.unity.com/packages/3d/characters/easy-primitive-people-161846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877C58-DF6F-4CC5-AE02-AB73CE394592}"/>
              </a:ext>
            </a:extLst>
          </p:cNvPr>
          <p:cNvSpPr txBox="1"/>
          <p:nvPr/>
        </p:nvSpPr>
        <p:spPr>
          <a:xfrm>
            <a:off x="2492404" y="3864887"/>
            <a:ext cx="7207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https://assetstore.unity.com/packages/3d/characters/meshtint-free-boximon-cyclopes-mega-toon-series-154436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48C1E6-B35E-4C2A-8FCA-A09D9039AA46}"/>
              </a:ext>
            </a:extLst>
          </p:cNvPr>
          <p:cNvSpPr txBox="1"/>
          <p:nvPr/>
        </p:nvSpPr>
        <p:spPr>
          <a:xfrm>
            <a:off x="2492404" y="4839153"/>
            <a:ext cx="7207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https://assetstore.unity.com/packages/3d/props/weapons/rockets-missiles-bombs-cartoon-low-poly-pack-73141</a:t>
            </a:r>
          </a:p>
        </p:txBody>
      </p:sp>
    </p:spTree>
    <p:extLst>
      <p:ext uri="{BB962C8B-B14F-4D97-AF65-F5344CB8AC3E}">
        <p14:creationId xmlns:p14="http://schemas.microsoft.com/office/powerpoint/2010/main" val="364187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7106996" y="6273800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040997" y="713672"/>
            <a:ext cx="4110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깃 주소</a:t>
            </a:r>
            <a:endParaRPr lang="ko-KR" alt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24DA78-955D-42DE-A5A1-2FFFDB4AC385}"/>
              </a:ext>
            </a:extLst>
          </p:cNvPr>
          <p:cNvSpPr txBox="1"/>
          <p:nvPr/>
        </p:nvSpPr>
        <p:spPr>
          <a:xfrm>
            <a:off x="2492405" y="1947079"/>
            <a:ext cx="7207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https://github.com/taeshs/GameEngine_2_Term-Project</a:t>
            </a:r>
          </a:p>
        </p:txBody>
      </p:sp>
    </p:spTree>
    <p:extLst>
      <p:ext uri="{BB962C8B-B14F-4D97-AF65-F5344CB8AC3E}">
        <p14:creationId xmlns:p14="http://schemas.microsoft.com/office/powerpoint/2010/main" val="1393059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2855506" y="6286861"/>
            <a:ext cx="580389" cy="361832"/>
            <a:chOff x="1785500" y="6290240"/>
            <a:chExt cx="580389" cy="361832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1998740" y="6498777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1785500" y="6290240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957058" y="706297"/>
            <a:ext cx="19814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목 차</a:t>
            </a:r>
            <a:r>
              <a:rPr lang="ko-KR" alt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C4FD3-A3F3-4975-9EC0-62CA345AD584}"/>
              </a:ext>
            </a:extLst>
          </p:cNvPr>
          <p:cNvSpPr txBox="1"/>
          <p:nvPr/>
        </p:nvSpPr>
        <p:spPr>
          <a:xfrm>
            <a:off x="256376" y="2027822"/>
            <a:ext cx="112558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게임 소개</a:t>
            </a:r>
            <a:endParaRPr lang="en-US" altLang="ko-KR" sz="2800" dirty="0"/>
          </a:p>
          <a:p>
            <a:pPr algn="ctr"/>
            <a:endParaRPr lang="en-US" altLang="ko-KR" sz="2800" dirty="0"/>
          </a:p>
          <a:p>
            <a:pPr algn="ctr"/>
            <a:r>
              <a:rPr lang="ko-KR" altLang="en-US" sz="2800" dirty="0"/>
              <a:t>게임 메커니즘</a:t>
            </a:r>
            <a:endParaRPr lang="en-US" altLang="ko-KR" sz="2800" dirty="0"/>
          </a:p>
          <a:p>
            <a:pPr algn="ctr"/>
            <a:endParaRPr lang="en-US" altLang="ko-KR" sz="2800" dirty="0"/>
          </a:p>
          <a:p>
            <a:pPr algn="ctr"/>
            <a:r>
              <a:rPr lang="ko-KR" altLang="en-US" sz="2800" dirty="0"/>
              <a:t>아이템</a:t>
            </a:r>
            <a:endParaRPr lang="en-US" altLang="ko-KR" sz="2800" dirty="0"/>
          </a:p>
          <a:p>
            <a:pPr algn="ctr"/>
            <a:endParaRPr lang="en-US" altLang="ko-KR" sz="2800" dirty="0"/>
          </a:p>
          <a:p>
            <a:pPr algn="ctr"/>
            <a:r>
              <a:rPr lang="ko-KR" altLang="en-US" sz="2800" dirty="0"/>
              <a:t>활동기술</a:t>
            </a:r>
            <a:endParaRPr lang="en-US" altLang="ko-KR" sz="2800" dirty="0"/>
          </a:p>
          <a:p>
            <a:pPr algn="ctr"/>
            <a:endParaRPr lang="en-US" altLang="ko-KR" sz="2800" dirty="0"/>
          </a:p>
          <a:p>
            <a:pPr algn="ctr"/>
            <a:r>
              <a:rPr lang="ko-KR" altLang="en-US" sz="2800" dirty="0"/>
              <a:t>개발 계획</a:t>
            </a:r>
          </a:p>
        </p:txBody>
      </p:sp>
    </p:spTree>
    <p:extLst>
      <p:ext uri="{BB962C8B-B14F-4D97-AF65-F5344CB8AC3E}">
        <p14:creationId xmlns:p14="http://schemas.microsoft.com/office/powerpoint/2010/main" val="78600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4051073" y="6273800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341268" y="717487"/>
            <a:ext cx="3272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 소개</a:t>
            </a:r>
            <a:r>
              <a:rPr lang="ko-KR" altLang="en-US" sz="16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C4FD3-A3F3-4975-9EC0-62CA345AD584}"/>
              </a:ext>
            </a:extLst>
          </p:cNvPr>
          <p:cNvSpPr txBox="1"/>
          <p:nvPr/>
        </p:nvSpPr>
        <p:spPr>
          <a:xfrm>
            <a:off x="349623" y="2233472"/>
            <a:ext cx="112558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accent1"/>
                </a:solidFill>
              </a:rPr>
              <a:t>게임 장르 </a:t>
            </a:r>
            <a:r>
              <a:rPr lang="en-US" altLang="ko-KR" sz="2800" dirty="0">
                <a:solidFill>
                  <a:schemeClr val="accent1"/>
                </a:solidFill>
              </a:rPr>
              <a:t>– </a:t>
            </a:r>
            <a:r>
              <a:rPr lang="ko-KR" altLang="en-US" sz="2800" dirty="0">
                <a:solidFill>
                  <a:schemeClr val="accent1"/>
                </a:solidFill>
              </a:rPr>
              <a:t>잠입</a:t>
            </a:r>
            <a:r>
              <a:rPr lang="en-US" altLang="ko-KR" sz="2800" dirty="0">
                <a:solidFill>
                  <a:schemeClr val="accent1"/>
                </a:solidFill>
              </a:rPr>
              <a:t>, </a:t>
            </a:r>
            <a:r>
              <a:rPr lang="ko-KR" altLang="en-US" sz="2800" dirty="0">
                <a:solidFill>
                  <a:schemeClr val="accent1"/>
                </a:solidFill>
              </a:rPr>
              <a:t>절도</a:t>
            </a:r>
            <a:r>
              <a:rPr lang="en-US" altLang="ko-KR" sz="2800" dirty="0">
                <a:solidFill>
                  <a:schemeClr val="accent1"/>
                </a:solidFill>
              </a:rPr>
              <a:t>, 3</a:t>
            </a:r>
            <a:r>
              <a:rPr lang="ko-KR" altLang="en-US" sz="2800" dirty="0">
                <a:solidFill>
                  <a:schemeClr val="accent1"/>
                </a:solidFill>
              </a:rPr>
              <a:t>인칭</a:t>
            </a:r>
            <a:endParaRPr lang="en-US" altLang="ko-KR" sz="2800" dirty="0">
              <a:solidFill>
                <a:schemeClr val="accent1"/>
              </a:solidFill>
            </a:endParaRPr>
          </a:p>
          <a:p>
            <a:pPr algn="ctr"/>
            <a:endParaRPr lang="en-US" altLang="ko-KR" sz="2800" dirty="0"/>
          </a:p>
          <a:p>
            <a:pPr algn="ctr"/>
            <a:endParaRPr lang="en-US" altLang="ko-KR" sz="2800" dirty="0"/>
          </a:p>
          <a:p>
            <a:pPr algn="ctr"/>
            <a:r>
              <a:rPr lang="ko-KR" altLang="en-US" sz="2800" dirty="0"/>
              <a:t>박물관에 잠입하여 보물을 훔쳐 크게 한탕을 노린다</a:t>
            </a:r>
            <a:r>
              <a:rPr lang="en-US" altLang="ko-KR" sz="2800" dirty="0"/>
              <a:t>!</a:t>
            </a:r>
          </a:p>
          <a:p>
            <a:pPr algn="ctr"/>
            <a:endParaRPr lang="en-US" altLang="ko-KR" sz="2800" dirty="0"/>
          </a:p>
          <a:p>
            <a:pPr algn="ctr"/>
            <a:endParaRPr lang="en-US" altLang="ko-KR" sz="2800" dirty="0"/>
          </a:p>
          <a:p>
            <a:pPr algn="ctr"/>
            <a:r>
              <a:rPr lang="ko-KR" altLang="en-US" sz="2800" dirty="0"/>
              <a:t>각종 아이템을 활용하여 무사히 탈출하자</a:t>
            </a:r>
            <a:r>
              <a:rPr lang="en-US" altLang="ko-KR" sz="2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86732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5509457" y="6309629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040997" y="709472"/>
            <a:ext cx="4110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>
                <a:latin typeface="HY견고딕" panose="02030600000101010101" pitchFamily="18" charset="-127"/>
                <a:ea typeface="HY견고딕" panose="02030600000101010101" pitchFamily="18" charset="-127"/>
              </a:rPr>
              <a:t>게임 메커니즘</a:t>
            </a:r>
            <a:r>
              <a:rPr lang="ko-KR" altLang="en-US" sz="1600"/>
              <a:t> </a:t>
            </a:r>
            <a:endParaRPr lang="ko-KR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C4FD3-A3F3-4975-9EC0-62CA345AD584}"/>
              </a:ext>
            </a:extLst>
          </p:cNvPr>
          <p:cNvSpPr txBox="1"/>
          <p:nvPr/>
        </p:nvSpPr>
        <p:spPr>
          <a:xfrm>
            <a:off x="468082" y="2249048"/>
            <a:ext cx="1125583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박물관에 잠입하여</a:t>
            </a:r>
            <a:r>
              <a:rPr lang="en-US" altLang="ko-KR" sz="2000" dirty="0"/>
              <a:t>, </a:t>
            </a:r>
            <a:r>
              <a:rPr lang="ko-KR" altLang="en-US" sz="2000" dirty="0"/>
              <a:t>경비들에게 들키지 않고 보물로 간다</a:t>
            </a:r>
            <a:r>
              <a:rPr lang="en-US" altLang="ko-KR" sz="2000" dirty="0"/>
              <a:t>.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sz="2000" dirty="0"/>
              <a:t>만약 경비에게 포착되면 경보 수치가 올라간다</a:t>
            </a:r>
            <a:r>
              <a:rPr lang="en-US" altLang="ko-KR" sz="2000" dirty="0"/>
              <a:t>.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sz="2000" dirty="0"/>
              <a:t>경보수치가 한계치에 다다르면 경비들이 모두 플레이어를 잡으러 온다</a:t>
            </a:r>
            <a:r>
              <a:rPr lang="en-US" altLang="ko-KR" sz="2000" dirty="0"/>
              <a:t>!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sz="2000" dirty="0"/>
              <a:t>만약 들키지 않고 보물로 간다면</a:t>
            </a:r>
            <a:r>
              <a:rPr lang="en-US" altLang="ko-KR" sz="2000" dirty="0"/>
              <a:t>, </a:t>
            </a:r>
            <a:r>
              <a:rPr lang="ko-KR" altLang="en-US" sz="2000" dirty="0"/>
              <a:t>보물을 훔치고</a:t>
            </a:r>
            <a:r>
              <a:rPr lang="en-US" altLang="ko-KR" sz="2000" dirty="0"/>
              <a:t>, </a:t>
            </a:r>
            <a:r>
              <a:rPr lang="ko-KR" altLang="en-US" sz="2000" dirty="0"/>
              <a:t>훔침과 동시에 경보수치가 최대치가 된다</a:t>
            </a:r>
            <a:r>
              <a:rPr lang="en-US" altLang="ko-KR" sz="2000" dirty="0"/>
              <a:t>!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sz="2000" dirty="0"/>
              <a:t>경비들에게 체력을 모두 잃기 전에 보물을 들고 탈출하면 성공</a:t>
            </a:r>
            <a:r>
              <a:rPr lang="en-US" altLang="ko-KR" sz="2000" dirty="0"/>
              <a:t>!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sz="2000" dirty="0"/>
              <a:t>탈출에 도움되는 여러 아이템들을 활용하자</a:t>
            </a:r>
            <a:r>
              <a:rPr lang="en-US" altLang="ko-KR" sz="2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2053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5509457" y="6309629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040997" y="709472"/>
            <a:ext cx="4110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 메커니즘</a:t>
            </a:r>
            <a:r>
              <a:rPr lang="ko-KR" altLang="en-US" sz="1600" dirty="0"/>
              <a:t> </a:t>
            </a: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79C6CFCF-8B71-4738-8253-8B984A191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3" y="1578772"/>
            <a:ext cx="6006353" cy="380750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BBAA04C-EC22-4113-8A0E-48CB21D42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37746" y="1545736"/>
            <a:ext cx="6006353" cy="38735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3E1BEC2-D21F-4312-9847-F63A1457755B}"/>
              </a:ext>
            </a:extLst>
          </p:cNvPr>
          <p:cNvSpPr txBox="1"/>
          <p:nvPr/>
        </p:nvSpPr>
        <p:spPr>
          <a:xfrm>
            <a:off x="466471" y="5611520"/>
            <a:ext cx="5359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경비의 시야범위에 들어가면 경보수치가 차오르고</a:t>
            </a:r>
            <a:r>
              <a:rPr lang="en-US" altLang="ko-KR" dirty="0"/>
              <a:t>,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C10914-8AC9-42B7-B4AD-0DFFF9B0432E}"/>
              </a:ext>
            </a:extLst>
          </p:cNvPr>
          <p:cNvSpPr txBox="1"/>
          <p:nvPr/>
        </p:nvSpPr>
        <p:spPr>
          <a:xfrm>
            <a:off x="6471212" y="5611520"/>
            <a:ext cx="5508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경보수치가 최대치가 되면 경비들이 모두 쫓아온다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8368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5509457" y="6309629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408320" y="702472"/>
            <a:ext cx="4110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 조작</a:t>
            </a:r>
            <a:r>
              <a:rPr lang="ko-KR" altLang="en-US" sz="16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C4FD3-A3F3-4975-9EC0-62CA345AD584}"/>
              </a:ext>
            </a:extLst>
          </p:cNvPr>
          <p:cNvSpPr txBox="1"/>
          <p:nvPr/>
        </p:nvSpPr>
        <p:spPr>
          <a:xfrm>
            <a:off x="421050" y="2613392"/>
            <a:ext cx="109111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W,A,S,D : </a:t>
            </a:r>
            <a:r>
              <a:rPr lang="ko-KR" altLang="en-US" sz="2000" dirty="0"/>
              <a:t>이동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sz="2000" dirty="0"/>
              <a:t>마우스 </a:t>
            </a:r>
            <a:r>
              <a:rPr lang="en-US" altLang="ko-KR" sz="2000" dirty="0"/>
              <a:t>: </a:t>
            </a:r>
            <a:r>
              <a:rPr lang="ko-KR" altLang="en-US" sz="2000" dirty="0"/>
              <a:t>시야 회전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en-US" altLang="ko-KR" sz="2000" dirty="0"/>
              <a:t>1,2,3,4 : </a:t>
            </a:r>
            <a:r>
              <a:rPr lang="ko-KR" altLang="en-US" sz="2000" dirty="0"/>
              <a:t>아이템 사용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2252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109335" y="584200"/>
            <a:ext cx="41100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 메커니즘</a:t>
            </a:r>
            <a:r>
              <a:rPr lang="ko-KR" altLang="en-US" sz="1200" dirty="0"/>
              <a:t> 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220A511-4218-44C2-80C3-F107BDAF7CD3}"/>
              </a:ext>
            </a:extLst>
          </p:cNvPr>
          <p:cNvSpPr/>
          <p:nvPr/>
        </p:nvSpPr>
        <p:spPr>
          <a:xfrm>
            <a:off x="5710013" y="3865088"/>
            <a:ext cx="761266" cy="38054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상태 </a:t>
            </a:r>
            <a:r>
              <a:rPr lang="en-US" altLang="ko-KR" sz="1200" dirty="0">
                <a:solidFill>
                  <a:schemeClr val="tx1"/>
                </a:solidFill>
              </a:rPr>
              <a:t>: </a:t>
            </a:r>
            <a:r>
              <a:rPr lang="ko-KR" altLang="en-US" sz="1200" dirty="0">
                <a:solidFill>
                  <a:schemeClr val="tx1"/>
                </a:solidFill>
              </a:rPr>
              <a:t>잠입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C083485-1A33-44C5-B288-63D5C08B5836}"/>
              </a:ext>
            </a:extLst>
          </p:cNvPr>
          <p:cNvCxnSpPr>
            <a:cxnSpLocks/>
            <a:stCxn id="20" idx="2"/>
            <a:endCxn id="16" idx="0"/>
          </p:cNvCxnSpPr>
          <p:nvPr/>
        </p:nvCxnSpPr>
        <p:spPr>
          <a:xfrm flipH="1">
            <a:off x="6090646" y="3789936"/>
            <a:ext cx="11703" cy="75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순서도: 판단 19">
            <a:extLst>
              <a:ext uri="{FF2B5EF4-FFF2-40B4-BE49-F238E27FC236}">
                <a16:creationId xmlns:a16="http://schemas.microsoft.com/office/drawing/2014/main" id="{B6DB7163-2D90-4CD5-9D34-65BDD90FA08C}"/>
              </a:ext>
            </a:extLst>
          </p:cNvPr>
          <p:cNvSpPr/>
          <p:nvPr/>
        </p:nvSpPr>
        <p:spPr>
          <a:xfrm>
            <a:off x="5117423" y="2870671"/>
            <a:ext cx="1969851" cy="919265"/>
          </a:xfrm>
          <a:prstGeom prst="flowChartDecision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경보수치가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한계치를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넘었는가</a:t>
            </a:r>
            <a:r>
              <a:rPr lang="en-US" altLang="ko-KR" sz="1200" dirty="0">
                <a:solidFill>
                  <a:schemeClr val="tx1"/>
                </a:solidFill>
              </a:rPr>
              <a:t>?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4E580494-E449-4C82-A4EE-6F7E7AEF260B}"/>
              </a:ext>
            </a:extLst>
          </p:cNvPr>
          <p:cNvCxnSpPr>
            <a:cxnSpLocks/>
            <a:stCxn id="20" idx="3"/>
            <a:endCxn id="25" idx="0"/>
          </p:cNvCxnSpPr>
          <p:nvPr/>
        </p:nvCxnSpPr>
        <p:spPr>
          <a:xfrm>
            <a:off x="7087274" y="3330304"/>
            <a:ext cx="1696682" cy="110029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순서도: 판단 22">
            <a:extLst>
              <a:ext uri="{FF2B5EF4-FFF2-40B4-BE49-F238E27FC236}">
                <a16:creationId xmlns:a16="http://schemas.microsoft.com/office/drawing/2014/main" id="{8FBBE0FC-CE2B-4EF4-9E75-F670164B34D1}"/>
              </a:ext>
            </a:extLst>
          </p:cNvPr>
          <p:cNvSpPr/>
          <p:nvPr/>
        </p:nvSpPr>
        <p:spPr>
          <a:xfrm>
            <a:off x="5157547" y="1820467"/>
            <a:ext cx="1889606" cy="861648"/>
          </a:xfrm>
          <a:prstGeom prst="flowChartDecision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체력 </a:t>
            </a:r>
            <a:r>
              <a:rPr lang="en-US" altLang="ko-KR" sz="1200" dirty="0">
                <a:solidFill>
                  <a:schemeClr val="tx1"/>
                </a:solidFill>
              </a:rPr>
              <a:t>&lt; 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4F9AF54B-B61C-4181-AAAB-7155373BBF76}"/>
              </a:ext>
            </a:extLst>
          </p:cNvPr>
          <p:cNvCxnSpPr>
            <a:cxnSpLocks/>
            <a:stCxn id="23" idx="3"/>
            <a:endCxn id="26" idx="1"/>
          </p:cNvCxnSpPr>
          <p:nvPr/>
        </p:nvCxnSpPr>
        <p:spPr>
          <a:xfrm flipV="1">
            <a:off x="7047153" y="1951988"/>
            <a:ext cx="2813451" cy="29930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9056537-3029-4213-BBF4-4B823AFA120A}"/>
              </a:ext>
            </a:extLst>
          </p:cNvPr>
          <p:cNvSpPr/>
          <p:nvPr/>
        </p:nvSpPr>
        <p:spPr>
          <a:xfrm>
            <a:off x="8396990" y="4430598"/>
            <a:ext cx="773932" cy="60119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상태 </a:t>
            </a:r>
            <a:r>
              <a:rPr lang="en-US" altLang="ko-KR" sz="1400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도망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D24C6D3B-D7D2-4D1C-8315-33F7813A38F1}"/>
              </a:ext>
            </a:extLst>
          </p:cNvPr>
          <p:cNvSpPr/>
          <p:nvPr/>
        </p:nvSpPr>
        <p:spPr>
          <a:xfrm>
            <a:off x="9860604" y="1629419"/>
            <a:ext cx="1651599" cy="64513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실패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26D6AAE0-C90F-4977-904B-63A14B6B6255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5400000">
            <a:off x="7297545" y="3836601"/>
            <a:ext cx="291217" cy="268160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순서도: 판단 27">
            <a:extLst>
              <a:ext uri="{FF2B5EF4-FFF2-40B4-BE49-F238E27FC236}">
                <a16:creationId xmlns:a16="http://schemas.microsoft.com/office/drawing/2014/main" id="{18D11B39-2252-47F0-BE67-43322CCF61C3}"/>
              </a:ext>
            </a:extLst>
          </p:cNvPr>
          <p:cNvSpPr/>
          <p:nvPr/>
        </p:nvSpPr>
        <p:spPr>
          <a:xfrm>
            <a:off x="5047113" y="5323013"/>
            <a:ext cx="2110474" cy="919265"/>
          </a:xfrm>
          <a:prstGeom prst="flowChartDecision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보물 탈취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129B8224-CA7A-48C7-8F3A-A00774FDC8F3}"/>
              </a:ext>
            </a:extLst>
          </p:cNvPr>
          <p:cNvSpPr/>
          <p:nvPr/>
        </p:nvSpPr>
        <p:spPr>
          <a:xfrm>
            <a:off x="5192813" y="700520"/>
            <a:ext cx="1819072" cy="719847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시작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673076F1-FD85-4A68-9CBF-93F2E313DD5B}"/>
              </a:ext>
            </a:extLst>
          </p:cNvPr>
          <p:cNvCxnSpPr>
            <a:cxnSpLocks/>
            <a:stCxn id="29" idx="2"/>
            <a:endCxn id="23" idx="0"/>
          </p:cNvCxnSpPr>
          <p:nvPr/>
        </p:nvCxnSpPr>
        <p:spPr>
          <a:xfrm>
            <a:off x="6102349" y="1420367"/>
            <a:ext cx="1" cy="400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45E3482E-FE8C-4B25-9A07-0A098E9B1252}"/>
              </a:ext>
            </a:extLst>
          </p:cNvPr>
          <p:cNvCxnSpPr>
            <a:cxnSpLocks/>
            <a:stCxn id="28" idx="2"/>
            <a:endCxn id="23" idx="0"/>
          </p:cNvCxnSpPr>
          <p:nvPr/>
        </p:nvCxnSpPr>
        <p:spPr>
          <a:xfrm rot="5400000" flipH="1">
            <a:off x="3891444" y="4031373"/>
            <a:ext cx="4421811" cy="12700"/>
          </a:xfrm>
          <a:prstGeom prst="bentConnector5">
            <a:avLst>
              <a:gd name="adj1" fmla="val -5170"/>
              <a:gd name="adj2" fmla="val 10108953"/>
              <a:gd name="adj3" fmla="val 10517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5A1864AA-9FD1-4E87-A8D7-16F89F976E3C}"/>
              </a:ext>
            </a:extLst>
          </p:cNvPr>
          <p:cNvCxnSpPr>
            <a:cxnSpLocks/>
            <a:stCxn id="34" idx="3"/>
            <a:endCxn id="33" idx="1"/>
          </p:cNvCxnSpPr>
          <p:nvPr/>
        </p:nvCxnSpPr>
        <p:spPr>
          <a:xfrm flipH="1" flipV="1">
            <a:off x="9860604" y="2933936"/>
            <a:ext cx="985314" cy="2849863"/>
          </a:xfrm>
          <a:prstGeom prst="bentConnector5">
            <a:avLst>
              <a:gd name="adj1" fmla="val -23201"/>
              <a:gd name="adj2" fmla="val 52605"/>
              <a:gd name="adj3" fmla="val 12320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8918605E-560F-44FD-98A5-FD913AF2F69F}"/>
              </a:ext>
            </a:extLst>
          </p:cNvPr>
          <p:cNvSpPr/>
          <p:nvPr/>
        </p:nvSpPr>
        <p:spPr>
          <a:xfrm>
            <a:off x="9860604" y="2622806"/>
            <a:ext cx="1780969" cy="622260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성공</a:t>
            </a:r>
          </a:p>
        </p:txBody>
      </p:sp>
      <p:sp>
        <p:nvSpPr>
          <p:cNvPr id="34" name="순서도: 판단 33">
            <a:extLst>
              <a:ext uri="{FF2B5EF4-FFF2-40B4-BE49-F238E27FC236}">
                <a16:creationId xmlns:a16="http://schemas.microsoft.com/office/drawing/2014/main" id="{5B362FB8-DAFF-4959-805F-FA7297C82C50}"/>
              </a:ext>
            </a:extLst>
          </p:cNvPr>
          <p:cNvSpPr/>
          <p:nvPr/>
        </p:nvSpPr>
        <p:spPr>
          <a:xfrm>
            <a:off x="9346625" y="5324166"/>
            <a:ext cx="1499293" cy="919265"/>
          </a:xfrm>
          <a:prstGeom prst="flowChartDecision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</a:rPr>
              <a:t>탈출지</a:t>
            </a:r>
            <a:r>
              <a:rPr lang="ko-KR" altLang="en-US" sz="1200" dirty="0">
                <a:solidFill>
                  <a:schemeClr val="tx1"/>
                </a:solidFill>
              </a:rPr>
              <a:t> 도착</a:t>
            </a:r>
          </a:p>
        </p:txBody>
      </p: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0128D983-ED11-4EBF-9E12-661FA2FF45AE}"/>
              </a:ext>
            </a:extLst>
          </p:cNvPr>
          <p:cNvCxnSpPr>
            <a:cxnSpLocks/>
            <a:stCxn id="34" idx="2"/>
            <a:endCxn id="23" idx="0"/>
          </p:cNvCxnSpPr>
          <p:nvPr/>
        </p:nvCxnSpPr>
        <p:spPr>
          <a:xfrm rot="5400000" flipH="1">
            <a:off x="5887829" y="2034988"/>
            <a:ext cx="4422964" cy="3993922"/>
          </a:xfrm>
          <a:prstGeom prst="bentConnector5">
            <a:avLst>
              <a:gd name="adj1" fmla="val -11536"/>
              <a:gd name="adj2" fmla="val 181857"/>
              <a:gd name="adj3" fmla="val 10708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A1C1C10-FCE3-48A0-8D4E-97B41E48ECB9}"/>
              </a:ext>
            </a:extLst>
          </p:cNvPr>
          <p:cNvSpPr txBox="1"/>
          <p:nvPr/>
        </p:nvSpPr>
        <p:spPr>
          <a:xfrm>
            <a:off x="6148633" y="2556630"/>
            <a:ext cx="30168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04F9F8-F6BB-4179-B469-7F68F780B0BD}"/>
              </a:ext>
            </a:extLst>
          </p:cNvPr>
          <p:cNvSpPr txBox="1"/>
          <p:nvPr/>
        </p:nvSpPr>
        <p:spPr>
          <a:xfrm>
            <a:off x="6988277" y="2135088"/>
            <a:ext cx="27122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Y</a:t>
            </a:r>
            <a:endParaRPr lang="ko-KR" alt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8E24CA-6CA4-468E-8C66-1E3A203C38FE}"/>
              </a:ext>
            </a:extLst>
          </p:cNvPr>
          <p:cNvSpPr txBox="1"/>
          <p:nvPr/>
        </p:nvSpPr>
        <p:spPr>
          <a:xfrm>
            <a:off x="6175486" y="6157480"/>
            <a:ext cx="30168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127F88D8-8127-4E68-88EF-738E83DDC5B9}"/>
              </a:ext>
            </a:extLst>
          </p:cNvPr>
          <p:cNvCxnSpPr>
            <a:cxnSpLocks/>
            <a:stCxn id="28" idx="3"/>
            <a:endCxn id="40" idx="1"/>
          </p:cNvCxnSpPr>
          <p:nvPr/>
        </p:nvCxnSpPr>
        <p:spPr>
          <a:xfrm>
            <a:off x="7157587" y="5782646"/>
            <a:ext cx="640018" cy="196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B9D110C-7D1D-4B73-98FB-E16A6018C20D}"/>
              </a:ext>
            </a:extLst>
          </p:cNvPr>
          <p:cNvSpPr/>
          <p:nvPr/>
        </p:nvSpPr>
        <p:spPr>
          <a:xfrm>
            <a:off x="7797605" y="5544798"/>
            <a:ext cx="841292" cy="47962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경보 </a:t>
            </a:r>
            <a:r>
              <a:rPr lang="en-US" altLang="ko-KR" sz="1200" dirty="0">
                <a:solidFill>
                  <a:schemeClr val="tx1"/>
                </a:solidFill>
              </a:rPr>
              <a:t>MAX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1" name="순서도: 판단 40">
            <a:extLst>
              <a:ext uri="{FF2B5EF4-FFF2-40B4-BE49-F238E27FC236}">
                <a16:creationId xmlns:a16="http://schemas.microsoft.com/office/drawing/2014/main" id="{022D24DF-7E4D-4F53-8C00-91DC7B033F94}"/>
              </a:ext>
            </a:extLst>
          </p:cNvPr>
          <p:cNvSpPr/>
          <p:nvPr/>
        </p:nvSpPr>
        <p:spPr>
          <a:xfrm>
            <a:off x="5421878" y="4347134"/>
            <a:ext cx="1337536" cy="479623"/>
          </a:xfrm>
          <a:prstGeom prst="flowChartDecision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경비 발각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DA0610E9-F87B-4218-AA80-805ADD5190A7}"/>
              </a:ext>
            </a:extLst>
          </p:cNvPr>
          <p:cNvCxnSpPr>
            <a:cxnSpLocks/>
            <a:stCxn id="41" idx="2"/>
            <a:endCxn id="28" idx="0"/>
          </p:cNvCxnSpPr>
          <p:nvPr/>
        </p:nvCxnSpPr>
        <p:spPr>
          <a:xfrm>
            <a:off x="6090646" y="4826757"/>
            <a:ext cx="11704" cy="4962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0BF400E-AD6B-4EA1-BC40-646CE3FE3CB4}"/>
              </a:ext>
            </a:extLst>
          </p:cNvPr>
          <p:cNvSpPr txBox="1"/>
          <p:nvPr/>
        </p:nvSpPr>
        <p:spPr>
          <a:xfrm>
            <a:off x="5785785" y="4752758"/>
            <a:ext cx="30168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44067B4-BFEE-4369-9789-C8822369A1C9}"/>
              </a:ext>
            </a:extLst>
          </p:cNvPr>
          <p:cNvSpPr txBox="1"/>
          <p:nvPr/>
        </p:nvSpPr>
        <p:spPr>
          <a:xfrm>
            <a:off x="6637680" y="4321568"/>
            <a:ext cx="27122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Y</a:t>
            </a:r>
            <a:endParaRPr lang="ko-KR" altLang="en-US" sz="12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9D148C3-8241-4F44-810B-2480D125510D}"/>
              </a:ext>
            </a:extLst>
          </p:cNvPr>
          <p:cNvSpPr/>
          <p:nvPr/>
        </p:nvSpPr>
        <p:spPr>
          <a:xfrm>
            <a:off x="7294941" y="4043786"/>
            <a:ext cx="841292" cy="5316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경보 수치 </a:t>
            </a:r>
            <a:r>
              <a:rPr lang="en-US" altLang="ko-KR" sz="1100" dirty="0">
                <a:solidFill>
                  <a:schemeClr val="tx1"/>
                </a:solidFill>
              </a:rPr>
              <a:t>++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BD52529B-31EB-4FC5-8C13-4F790E056285}"/>
              </a:ext>
            </a:extLst>
          </p:cNvPr>
          <p:cNvCxnSpPr>
            <a:cxnSpLocks/>
            <a:stCxn id="41" idx="3"/>
            <a:endCxn id="45" idx="1"/>
          </p:cNvCxnSpPr>
          <p:nvPr/>
        </p:nvCxnSpPr>
        <p:spPr>
          <a:xfrm flipV="1">
            <a:off x="6759414" y="4309602"/>
            <a:ext cx="535527" cy="277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3AC4AA1F-74B8-4D1D-BF8B-22EDD09FCAB0}"/>
              </a:ext>
            </a:extLst>
          </p:cNvPr>
          <p:cNvCxnSpPr>
            <a:cxnSpLocks/>
            <a:stCxn id="45" idx="2"/>
            <a:endCxn id="28" idx="0"/>
          </p:cNvCxnSpPr>
          <p:nvPr/>
        </p:nvCxnSpPr>
        <p:spPr>
          <a:xfrm rot="5400000">
            <a:off x="6535172" y="4142597"/>
            <a:ext cx="747595" cy="161323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7CC9216-0F6D-46C7-A686-44503962F15F}"/>
              </a:ext>
            </a:extLst>
          </p:cNvPr>
          <p:cNvSpPr txBox="1"/>
          <p:nvPr/>
        </p:nvSpPr>
        <p:spPr>
          <a:xfrm>
            <a:off x="5740384" y="3653727"/>
            <a:ext cx="30168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D3BA94D-F343-4E55-9399-7C86F28ABE8D}"/>
              </a:ext>
            </a:extLst>
          </p:cNvPr>
          <p:cNvSpPr txBox="1"/>
          <p:nvPr/>
        </p:nvSpPr>
        <p:spPr>
          <a:xfrm>
            <a:off x="6981926" y="3069527"/>
            <a:ext cx="27122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Y</a:t>
            </a:r>
            <a:endParaRPr lang="ko-KR" altLang="en-US" sz="12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A583F78-38A9-4F81-B2DE-92EC8A1BD6F6}"/>
              </a:ext>
            </a:extLst>
          </p:cNvPr>
          <p:cNvSpPr txBox="1"/>
          <p:nvPr/>
        </p:nvSpPr>
        <p:spPr>
          <a:xfrm>
            <a:off x="7053976" y="5465659"/>
            <a:ext cx="27122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Y</a:t>
            </a:r>
            <a:endParaRPr lang="ko-KR" altLang="en-US" sz="1200" dirty="0"/>
          </a:p>
        </p:txBody>
      </p: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E93D3817-4578-48D1-9126-EBA9812EC010}"/>
              </a:ext>
            </a:extLst>
          </p:cNvPr>
          <p:cNvCxnSpPr>
            <a:cxnSpLocks/>
            <a:stCxn id="40" idx="3"/>
            <a:endCxn id="34" idx="1"/>
          </p:cNvCxnSpPr>
          <p:nvPr/>
        </p:nvCxnSpPr>
        <p:spPr>
          <a:xfrm flipV="1">
            <a:off x="8638897" y="5783799"/>
            <a:ext cx="707728" cy="81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5CEEEAE6-B4FF-4977-A2DC-1872EE882814}"/>
              </a:ext>
            </a:extLst>
          </p:cNvPr>
          <p:cNvCxnSpPr>
            <a:cxnSpLocks/>
            <a:stCxn id="23" idx="2"/>
            <a:endCxn id="20" idx="0"/>
          </p:cNvCxnSpPr>
          <p:nvPr/>
        </p:nvCxnSpPr>
        <p:spPr>
          <a:xfrm flipH="1">
            <a:off x="6102349" y="2682115"/>
            <a:ext cx="1" cy="1885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C047F639-6A07-449B-90C7-AD0609F72DCB}"/>
              </a:ext>
            </a:extLst>
          </p:cNvPr>
          <p:cNvCxnSpPr>
            <a:cxnSpLocks/>
            <a:stCxn id="16" idx="2"/>
            <a:endCxn id="41" idx="0"/>
          </p:cNvCxnSpPr>
          <p:nvPr/>
        </p:nvCxnSpPr>
        <p:spPr>
          <a:xfrm>
            <a:off x="6090646" y="4245629"/>
            <a:ext cx="0" cy="1015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74B3C09-BD3C-4F0B-9A43-3641640043D4}"/>
              </a:ext>
            </a:extLst>
          </p:cNvPr>
          <p:cNvSpPr txBox="1"/>
          <p:nvPr/>
        </p:nvSpPr>
        <p:spPr>
          <a:xfrm>
            <a:off x="10078933" y="6157480"/>
            <a:ext cx="30168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B6F03FD-CE0F-4008-A79F-D5ECC89878E7}"/>
              </a:ext>
            </a:extLst>
          </p:cNvPr>
          <p:cNvSpPr txBox="1"/>
          <p:nvPr/>
        </p:nvSpPr>
        <p:spPr>
          <a:xfrm>
            <a:off x="10710304" y="5465658"/>
            <a:ext cx="27122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Y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07055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7106996" y="6273800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865750" y="733374"/>
            <a:ext cx="4110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>
                <a:latin typeface="HY견고딕" panose="02030600000101010101" pitchFamily="18" charset="-127"/>
                <a:ea typeface="HY견고딕" panose="02030600000101010101" pitchFamily="18" charset="-127"/>
              </a:rPr>
              <a:t>아이템</a:t>
            </a:r>
            <a:endParaRPr lang="ko-KR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C4FD3-A3F3-4975-9EC0-62CA345AD584}"/>
              </a:ext>
            </a:extLst>
          </p:cNvPr>
          <p:cNvSpPr txBox="1"/>
          <p:nvPr/>
        </p:nvSpPr>
        <p:spPr>
          <a:xfrm>
            <a:off x="497943" y="2313045"/>
            <a:ext cx="1101426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탈출에 도움이 되는 아이템을 박물관 곳곳에서 얻을 수 있다</a:t>
            </a:r>
            <a:r>
              <a:rPr lang="en-US" altLang="ko-KR" sz="2800" dirty="0"/>
              <a:t>.</a:t>
            </a:r>
            <a:endParaRPr lang="en-US" altLang="ko-KR" sz="2400" dirty="0"/>
          </a:p>
          <a:p>
            <a:pPr lvl="1" algn="ctr"/>
            <a:endParaRPr lang="en-US" altLang="ko-KR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C2F727-492D-4773-909F-96AFB030303E}"/>
              </a:ext>
            </a:extLst>
          </p:cNvPr>
          <p:cNvSpPr txBox="1"/>
          <p:nvPr/>
        </p:nvSpPr>
        <p:spPr>
          <a:xfrm>
            <a:off x="2340433" y="3557710"/>
            <a:ext cx="801380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altLang="ko-KR" sz="2800" b="1" dirty="0">
                <a:solidFill>
                  <a:schemeClr val="accent1"/>
                </a:solidFill>
              </a:rPr>
              <a:t>1. </a:t>
            </a:r>
            <a:r>
              <a:rPr lang="ko-KR" altLang="en-US" sz="2800" b="1" dirty="0">
                <a:solidFill>
                  <a:schemeClr val="accent1"/>
                </a:solidFill>
              </a:rPr>
              <a:t>체력 회복 </a:t>
            </a:r>
            <a:r>
              <a:rPr lang="en-US" altLang="ko-KR" sz="2800" b="1" dirty="0">
                <a:solidFill>
                  <a:schemeClr val="accent1"/>
                </a:solidFill>
              </a:rPr>
              <a:t>(</a:t>
            </a:r>
            <a:r>
              <a:rPr lang="ko-KR" altLang="en-US" sz="2800" b="1" dirty="0">
                <a:solidFill>
                  <a:schemeClr val="accent1"/>
                </a:solidFill>
              </a:rPr>
              <a:t>일정량의 체력 회보</a:t>
            </a:r>
            <a:r>
              <a:rPr lang="en-US" altLang="ko-KR" sz="2800" b="1" dirty="0">
                <a:solidFill>
                  <a:schemeClr val="accent1"/>
                </a:solidFill>
              </a:rPr>
              <a:t>)</a:t>
            </a:r>
          </a:p>
          <a:p>
            <a:pPr lvl="1" algn="ctr"/>
            <a:r>
              <a:rPr lang="en-US" altLang="ko-KR" sz="2800" b="1" dirty="0">
                <a:solidFill>
                  <a:schemeClr val="accent1"/>
                </a:solidFill>
              </a:rPr>
              <a:t>2. </a:t>
            </a:r>
            <a:r>
              <a:rPr lang="ko-KR" altLang="en-US" sz="2800" b="1" dirty="0">
                <a:solidFill>
                  <a:schemeClr val="accent1"/>
                </a:solidFill>
              </a:rPr>
              <a:t>경보 감소 </a:t>
            </a:r>
            <a:r>
              <a:rPr lang="en-US" altLang="ko-KR" sz="2800" b="1" dirty="0">
                <a:solidFill>
                  <a:schemeClr val="accent1"/>
                </a:solidFill>
              </a:rPr>
              <a:t>(</a:t>
            </a:r>
            <a:r>
              <a:rPr lang="ko-KR" altLang="en-US" sz="2800" b="1" dirty="0">
                <a:solidFill>
                  <a:schemeClr val="accent1"/>
                </a:solidFill>
              </a:rPr>
              <a:t>캐릭터의 경보수치 절반감소</a:t>
            </a:r>
            <a:r>
              <a:rPr lang="en-US" altLang="ko-KR" sz="2800" b="1" dirty="0">
                <a:solidFill>
                  <a:schemeClr val="accent1"/>
                </a:solidFill>
              </a:rPr>
              <a:t>)</a:t>
            </a:r>
          </a:p>
          <a:p>
            <a:pPr lvl="1" algn="ctr"/>
            <a:r>
              <a:rPr lang="ko-KR" altLang="en-US" sz="2800" b="1" dirty="0">
                <a:solidFill>
                  <a:schemeClr val="accent1"/>
                </a:solidFill>
              </a:rPr>
              <a:t> </a:t>
            </a:r>
            <a:r>
              <a:rPr lang="en-US" altLang="ko-KR" sz="2800" b="1" dirty="0">
                <a:solidFill>
                  <a:schemeClr val="accent1"/>
                </a:solidFill>
              </a:rPr>
              <a:t>3. </a:t>
            </a:r>
            <a:r>
              <a:rPr lang="ko-KR" altLang="en-US" sz="2800" b="1" dirty="0">
                <a:solidFill>
                  <a:schemeClr val="accent1"/>
                </a:solidFill>
              </a:rPr>
              <a:t>경비 스턴 </a:t>
            </a:r>
            <a:r>
              <a:rPr lang="en-US" altLang="ko-KR" sz="2800" b="1" dirty="0">
                <a:solidFill>
                  <a:schemeClr val="accent1"/>
                </a:solidFill>
              </a:rPr>
              <a:t>(</a:t>
            </a:r>
            <a:r>
              <a:rPr lang="ko-KR" altLang="en-US" sz="2800" b="1" dirty="0">
                <a:solidFill>
                  <a:schemeClr val="accent1"/>
                </a:solidFill>
              </a:rPr>
              <a:t>일정시간동안 경비들이 멈춘다</a:t>
            </a:r>
            <a:r>
              <a:rPr lang="en-US" altLang="ko-KR" sz="2800" b="1" dirty="0">
                <a:solidFill>
                  <a:schemeClr val="accent1"/>
                </a:solidFill>
              </a:rPr>
              <a:t>)</a:t>
            </a:r>
          </a:p>
          <a:p>
            <a:pPr lvl="1" algn="ctr"/>
            <a:r>
              <a:rPr lang="ko-KR" altLang="en-US" sz="2800" b="1" dirty="0">
                <a:solidFill>
                  <a:schemeClr val="accent1"/>
                </a:solidFill>
              </a:rPr>
              <a:t> </a:t>
            </a:r>
            <a:r>
              <a:rPr lang="en-US" altLang="ko-KR" sz="2800" b="1" dirty="0">
                <a:solidFill>
                  <a:schemeClr val="accent1"/>
                </a:solidFill>
              </a:rPr>
              <a:t>4. </a:t>
            </a:r>
            <a:r>
              <a:rPr lang="ko-KR" altLang="en-US" sz="2800" b="1" dirty="0">
                <a:solidFill>
                  <a:schemeClr val="accent1"/>
                </a:solidFill>
              </a:rPr>
              <a:t>부스터 </a:t>
            </a:r>
            <a:r>
              <a:rPr lang="en-US" altLang="ko-KR" sz="2800" b="1" dirty="0">
                <a:solidFill>
                  <a:schemeClr val="accent1"/>
                </a:solidFill>
              </a:rPr>
              <a:t>(</a:t>
            </a:r>
            <a:r>
              <a:rPr lang="ko-KR" altLang="en-US" sz="2800" b="1" dirty="0">
                <a:solidFill>
                  <a:schemeClr val="accent1"/>
                </a:solidFill>
              </a:rPr>
              <a:t>캐릭터의 속도 </a:t>
            </a:r>
            <a:r>
              <a:rPr lang="ko-KR" altLang="en-US" sz="2800" b="1" dirty="0" err="1">
                <a:solidFill>
                  <a:schemeClr val="accent1"/>
                </a:solidFill>
              </a:rPr>
              <a:t>빨라짐</a:t>
            </a:r>
            <a:r>
              <a:rPr lang="en-US" altLang="ko-KR" sz="2800" b="1" dirty="0">
                <a:solidFill>
                  <a:schemeClr val="accent1"/>
                </a:solidFill>
              </a:rPr>
              <a:t>)</a:t>
            </a:r>
            <a:endParaRPr lang="ko-KR" altLang="en-US" sz="2800" b="1" dirty="0">
              <a:solidFill>
                <a:schemeClr val="accent1"/>
              </a:solidFill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677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solidFill>
            <a:schemeClr val="tx1">
              <a:alpha val="73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    Stealthy steal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EC3699A-1710-4318-820A-B4F28F1C561C}"/>
              </a:ext>
            </a:extLst>
          </p:cNvPr>
          <p:cNvCxnSpPr>
            <a:cxnSpLocks/>
          </p:cNvCxnSpPr>
          <p:nvPr/>
        </p:nvCxnSpPr>
        <p:spPr>
          <a:xfrm>
            <a:off x="1447800" y="6575425"/>
            <a:ext cx="9000000" cy="0"/>
          </a:xfrm>
          <a:prstGeom prst="line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3D03A99-171F-404D-8C4D-6943887152A1}"/>
              </a:ext>
            </a:extLst>
          </p:cNvPr>
          <p:cNvGrpSpPr/>
          <p:nvPr/>
        </p:nvGrpSpPr>
        <p:grpSpPr>
          <a:xfrm>
            <a:off x="7106996" y="6273800"/>
            <a:ext cx="580389" cy="360875"/>
            <a:chOff x="2075693" y="6297883"/>
            <a:chExt cx="580389" cy="36087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00A6E-E612-4B74-B28A-B68E38407554}"/>
                </a:ext>
              </a:extLst>
            </p:cNvPr>
            <p:cNvSpPr/>
            <p:nvPr/>
          </p:nvSpPr>
          <p:spPr>
            <a:xfrm>
              <a:off x="2288934" y="6505463"/>
              <a:ext cx="153910" cy="153295"/>
            </a:xfrm>
            <a:prstGeom prst="rect">
              <a:avLst/>
            </a:prstGeom>
            <a:solidFill>
              <a:schemeClr val="tx2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1D222-C98A-4891-A33B-E2C5AEEA7F59}"/>
                </a:ext>
              </a:extLst>
            </p:cNvPr>
            <p:cNvSpPr txBox="1"/>
            <p:nvPr/>
          </p:nvSpPr>
          <p:spPr>
            <a:xfrm>
              <a:off x="2075693" y="6297883"/>
              <a:ext cx="580389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CONTENTS</a:t>
              </a:r>
              <a:endParaRPr lang="ko-KR" altLang="en-US" sz="1600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6E7C34-15C2-4A4A-8C6D-18AF7DA202B5}"/>
              </a:ext>
            </a:extLst>
          </p:cNvPr>
          <p:cNvSpPr txBox="1"/>
          <p:nvPr/>
        </p:nvSpPr>
        <p:spPr>
          <a:xfrm>
            <a:off x="4865750" y="733374"/>
            <a:ext cx="4110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>
                <a:latin typeface="HY견고딕" panose="02030600000101010101" pitchFamily="18" charset="-127"/>
                <a:ea typeface="HY견고딕" panose="02030600000101010101" pitchFamily="18" charset="-127"/>
              </a:rPr>
              <a:t>아이템</a:t>
            </a:r>
            <a:endParaRPr lang="ko-KR" altLang="en-US" sz="1600" dirty="0"/>
          </a:p>
        </p:txBody>
      </p:sp>
      <p:pic>
        <p:nvPicPr>
          <p:cNvPr id="14" name="그림 13" descr="텍스트, 실외이(가) 표시된 사진&#10;&#10;자동 생성된 설명">
            <a:extLst>
              <a:ext uri="{FF2B5EF4-FFF2-40B4-BE49-F238E27FC236}">
                <a16:creationId xmlns:a16="http://schemas.microsoft.com/office/drawing/2014/main" id="{1BAB4C43-0A21-4A9E-B768-49404F837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544" y="1676090"/>
            <a:ext cx="3703641" cy="94496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4A19C1E-2A3D-4CCF-8E49-D21D2166D6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88" y="1658416"/>
            <a:ext cx="6874659" cy="391687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724DA78-955D-42DE-A5A1-2FFFDB4AC385}"/>
              </a:ext>
            </a:extLst>
          </p:cNvPr>
          <p:cNvSpPr txBox="1"/>
          <p:nvPr/>
        </p:nvSpPr>
        <p:spPr>
          <a:xfrm>
            <a:off x="7790889" y="3721100"/>
            <a:ext cx="3521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아이템을 얻고</a:t>
            </a:r>
            <a:r>
              <a:rPr lang="en-US" altLang="ko-KR" dirty="0"/>
              <a:t>, </a:t>
            </a:r>
            <a:r>
              <a:rPr lang="ko-KR" altLang="en-US" dirty="0"/>
              <a:t>숫자 키 </a:t>
            </a:r>
            <a:r>
              <a:rPr lang="en-US" altLang="ko-KR" dirty="0"/>
              <a:t>1234</a:t>
            </a:r>
            <a:r>
              <a:rPr lang="ko-KR" altLang="en-US" dirty="0"/>
              <a:t>로</a:t>
            </a:r>
            <a:endParaRPr lang="en-US" altLang="ko-KR" dirty="0"/>
          </a:p>
          <a:p>
            <a:pPr algn="ctr"/>
            <a:r>
              <a:rPr lang="ko-KR" altLang="en-US" dirty="0"/>
              <a:t>사용할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9297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70065 1.48148E-6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392</Words>
  <Application>Microsoft Office PowerPoint</Application>
  <PresentationFormat>와이드스크린</PresentationFormat>
  <Paragraphs>121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HY견고딕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thieve</dc:title>
  <dc:creator>최주은</dc:creator>
  <cp:lastModifiedBy>정태주(2016180056)</cp:lastModifiedBy>
  <cp:revision>23</cp:revision>
  <dcterms:created xsi:type="dcterms:W3CDTF">2020-10-20T08:20:35Z</dcterms:created>
  <dcterms:modified xsi:type="dcterms:W3CDTF">2020-12-15T05:18:47Z</dcterms:modified>
</cp:coreProperties>
</file>

<file path=docProps/thumbnail.jpeg>
</file>